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546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FF3ADA-1CE0-49FC-889E-2DBB69EA9193}" type="datetimeFigureOut">
              <a:rPr lang="ru-RU" smtClean="0"/>
              <a:t>01.01.2002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8FE220-C0E9-4CCD-B961-74826D5D91B7}" type="slidenum">
              <a:rPr lang="ru-RU" smtClean="0"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FF3ADA-1CE0-49FC-889E-2DBB69EA9193}" type="datetimeFigureOut">
              <a:rPr lang="ru-RU" smtClean="0"/>
              <a:t>01.01.2002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8FE220-C0E9-4CCD-B961-74826D5D91B7}" type="slidenum">
              <a:rPr lang="ru-RU" smtClean="0"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FF3ADA-1CE0-49FC-889E-2DBB69EA9193}" type="datetimeFigureOut">
              <a:rPr lang="ru-RU" smtClean="0"/>
              <a:t>01.01.2002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8FE220-C0E9-4CCD-B961-74826D5D91B7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FF3ADA-1CE0-49FC-889E-2DBB69EA9193}" type="datetimeFigureOut">
              <a:rPr lang="ru-RU" smtClean="0"/>
              <a:t>01.01.2002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8FE220-C0E9-4CCD-B961-74826D5D91B7}" type="slidenum">
              <a:rPr lang="ru-RU" smtClean="0"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FF3ADA-1CE0-49FC-889E-2DBB69EA9193}" type="datetimeFigureOut">
              <a:rPr lang="ru-RU" smtClean="0"/>
              <a:t>01.01.2002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8FE220-C0E9-4CCD-B961-74826D5D91B7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FF3ADA-1CE0-49FC-889E-2DBB69EA9193}" type="datetimeFigureOut">
              <a:rPr lang="ru-RU" smtClean="0"/>
              <a:t>01.01.2002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8FE220-C0E9-4CCD-B961-74826D5D91B7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FF3ADA-1CE0-49FC-889E-2DBB69EA9193}" type="datetimeFigureOut">
              <a:rPr lang="ru-RU" smtClean="0"/>
              <a:t>01.01.2002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8FE220-C0E9-4CCD-B961-74826D5D91B7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FF3ADA-1CE0-49FC-889E-2DBB69EA9193}" type="datetimeFigureOut">
              <a:rPr lang="ru-RU" smtClean="0"/>
              <a:t>01.01.2002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8FE220-C0E9-4CCD-B961-74826D5D91B7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FF3ADA-1CE0-49FC-889E-2DBB69EA9193}" type="datetimeFigureOut">
              <a:rPr lang="ru-RU" smtClean="0"/>
              <a:t>01.01.2002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8FE220-C0E9-4CCD-B961-74826D5D91B7}" type="slidenum">
              <a:rPr lang="ru-RU" smtClean="0"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FF3ADA-1CE0-49FC-889E-2DBB69EA9193}" type="datetimeFigureOut">
              <a:rPr lang="ru-RU" smtClean="0"/>
              <a:t>01.01.2002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8FE220-C0E9-4CCD-B961-74826D5D91B7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FF3ADA-1CE0-49FC-889E-2DBB69EA9193}" type="datetimeFigureOut">
              <a:rPr lang="ru-RU" smtClean="0"/>
              <a:t>01.01.2002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8FE220-C0E9-4CCD-B961-74826D5D91B7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D7FF3ADA-1CE0-49FC-889E-2DBB69EA9193}" type="datetimeFigureOut">
              <a:rPr lang="ru-RU" smtClean="0"/>
              <a:t>01.01.2002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A08FE220-C0E9-4CCD-B961-74826D5D91B7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724128" y="3501009"/>
            <a:ext cx="2736303" cy="2433656"/>
          </a:xfrm>
        </p:spPr>
        <p:txBody>
          <a:bodyPr/>
          <a:lstStyle/>
          <a:p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Подготовили:</a:t>
            </a:r>
          </a:p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Скрипченко Е.И.</a:t>
            </a:r>
          </a:p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Шевенко Е.П.</a:t>
            </a:r>
          </a:p>
          <a:p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817581" y="764705"/>
            <a:ext cx="7175351" cy="1440160"/>
          </a:xfrm>
        </p:spPr>
        <p:txBody>
          <a:bodyPr/>
          <a:lstStyle/>
          <a:p>
            <a:pPr algn="ctr"/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Использование  </a:t>
            </a:r>
            <a:r>
              <a:rPr lang="ru-RU" sz="3600" dirty="0" err="1" smtClean="0">
                <a:latin typeface="Times New Roman" pitchFamily="18" charset="0"/>
                <a:cs typeface="Times New Roman" pitchFamily="18" charset="0"/>
              </a:rPr>
              <a:t>лэпбуков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 в образовательной деятельности по ознакомлению с историей </a:t>
            </a:r>
            <a:r>
              <a:rPr lang="ru-RU" sz="3600" dirty="0" err="1" smtClean="0">
                <a:latin typeface="Times New Roman" pitchFamily="18" charset="0"/>
                <a:cs typeface="Times New Roman" pitchFamily="18" charset="0"/>
              </a:rPr>
              <a:t>белгородчины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sz="36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150616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1" y="764704"/>
            <a:ext cx="3888432" cy="4750464"/>
          </a:xfrm>
        </p:spPr>
        <p:txBody>
          <a:bodyPr/>
          <a:lstStyle/>
          <a:p>
            <a:pPr algn="ctr"/>
            <a:r>
              <a:rPr lang="ru-RU" sz="1600" i="1" dirty="0">
                <a:effectLst/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sz="1600" i="1" dirty="0" err="1">
                <a:effectLst/>
                <a:latin typeface="Times New Roman" pitchFamily="18" charset="0"/>
                <a:cs typeface="Times New Roman" pitchFamily="18" charset="0"/>
              </a:rPr>
              <a:t>Лэпбук</a:t>
            </a:r>
            <a:r>
              <a:rPr lang="ru-RU" sz="1600" i="1" dirty="0">
                <a:effectLst/>
                <a:latin typeface="Times New Roman" pitchFamily="18" charset="0"/>
                <a:cs typeface="Times New Roman" pitchFamily="18" charset="0"/>
              </a:rPr>
              <a:t>»</a:t>
            </a:r>
            <a:r>
              <a:rPr lang="ru-RU" sz="1600" dirty="0">
                <a:effectLst/>
                <a:latin typeface="Times New Roman" pitchFamily="18" charset="0"/>
                <a:cs typeface="Times New Roman" pitchFamily="18" charset="0"/>
              </a:rPr>
              <a:t> (</a:t>
            </a:r>
            <a:r>
              <a:rPr lang="ru-RU" sz="1600" dirty="0" err="1">
                <a:effectLst/>
                <a:latin typeface="Times New Roman" pitchFamily="18" charset="0"/>
                <a:cs typeface="Times New Roman" pitchFamily="18" charset="0"/>
              </a:rPr>
              <a:t>lapbook</a:t>
            </a:r>
            <a:r>
              <a:rPr lang="ru-RU" sz="1600" dirty="0">
                <a:effectLst/>
                <a:latin typeface="Times New Roman" pitchFamily="18" charset="0"/>
                <a:cs typeface="Times New Roman" pitchFamily="18" charset="0"/>
              </a:rPr>
              <a:t>, или как его еще называют тематическая папка, - это самодельная </a:t>
            </a:r>
            <a:r>
              <a:rPr lang="ru-RU" sz="1600" dirty="0" err="1">
                <a:effectLst/>
                <a:latin typeface="Times New Roman" pitchFamily="18" charset="0"/>
                <a:cs typeface="Times New Roman" pitchFamily="18" charset="0"/>
              </a:rPr>
              <a:t>интерактивня</a:t>
            </a:r>
            <a:r>
              <a:rPr lang="ru-RU" sz="1600" dirty="0">
                <a:effectLst/>
                <a:latin typeface="Times New Roman" pitchFamily="18" charset="0"/>
                <a:cs typeface="Times New Roman" pitchFamily="18" charset="0"/>
              </a:rPr>
              <a:t> папка с кармашками, дверками, окошками, подвижными деталями, которые ребенок может доставать, перекладывать, складывать по своему усмотрению. В ней собирается материал по какой-то определенной теме. При этом </a:t>
            </a:r>
            <a:r>
              <a:rPr lang="ru-RU" sz="1600" i="1" dirty="0">
                <a:effectLst/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sz="1600" i="1" dirty="0" err="1">
                <a:effectLst/>
                <a:latin typeface="Times New Roman" pitchFamily="18" charset="0"/>
                <a:cs typeface="Times New Roman" pitchFamily="18" charset="0"/>
              </a:rPr>
              <a:t>лэпбук</a:t>
            </a:r>
            <a:r>
              <a:rPr lang="ru-RU" sz="1600" i="1" dirty="0">
                <a:effectLst/>
                <a:latin typeface="Times New Roman" pitchFamily="18" charset="0"/>
                <a:cs typeface="Times New Roman" pitchFamily="18" charset="0"/>
              </a:rPr>
              <a:t>»</a:t>
            </a:r>
            <a:r>
              <a:rPr lang="ru-RU" sz="1600" dirty="0">
                <a:effectLst/>
                <a:latin typeface="Times New Roman" pitchFamily="18" charset="0"/>
                <a:cs typeface="Times New Roman" pitchFamily="18" charset="0"/>
              </a:rPr>
              <a:t> - это не просто поделка. Это наглядно-практический метод обучения, заключительный этап самостоятельной исследовательской работы, которую ребенок проделал в ходе изучения данной темы. Чтобы заполнить эту папку, малышу нужно будет выполнить определенные задания, провести наблюдения, изучить представленный материал.</a:t>
            </a:r>
            <a:br>
              <a:rPr lang="ru-RU" sz="1600" dirty="0">
                <a:effectLst/>
                <a:latin typeface="Times New Roman" pitchFamily="18" charset="0"/>
                <a:cs typeface="Times New Roman" pitchFamily="18" charset="0"/>
              </a:rPr>
            </a:b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sz="quarter" idx="13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2040" y="980728"/>
            <a:ext cx="3429694" cy="4641850"/>
          </a:xfrm>
        </p:spPr>
      </p:pic>
    </p:spTree>
    <p:extLst>
      <p:ext uri="{BB962C8B-B14F-4D97-AF65-F5344CB8AC3E}">
        <p14:creationId xmlns:p14="http://schemas.microsoft.com/office/powerpoint/2010/main" val="27120649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4048" y="548680"/>
            <a:ext cx="3888432" cy="4966488"/>
          </a:xfrm>
        </p:spPr>
        <p:txBody>
          <a:bodyPr/>
          <a:lstStyle/>
          <a:p>
            <a:pPr algn="just"/>
            <a:r>
              <a:rPr lang="ru-RU" sz="1400" i="1" dirty="0">
                <a:effectLst/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sz="1400" i="1" dirty="0" err="1">
                <a:effectLst/>
                <a:latin typeface="Times New Roman" pitchFamily="18" charset="0"/>
                <a:cs typeface="Times New Roman" pitchFamily="18" charset="0"/>
              </a:rPr>
              <a:t>Лэпбук</a:t>
            </a:r>
            <a:r>
              <a:rPr lang="ru-RU" sz="1400" i="1" dirty="0">
                <a:effectLst/>
                <a:latin typeface="Times New Roman" pitchFamily="18" charset="0"/>
                <a:cs typeface="Times New Roman" pitchFamily="18" charset="0"/>
              </a:rPr>
              <a:t>»</a:t>
            </a:r>
            <a:r>
              <a:rPr lang="ru-RU" sz="1400" dirty="0">
                <a:effectLst/>
                <a:latin typeface="Times New Roman" pitchFamily="18" charset="0"/>
                <a:cs typeface="Times New Roman" pitchFamily="18" charset="0"/>
              </a:rPr>
              <a:t> отвечает всем требованиям ФГОС ДО к </a:t>
            </a:r>
            <a:r>
              <a:rPr lang="ru-RU" sz="1400" dirty="0" smtClean="0">
                <a:effectLst/>
                <a:latin typeface="Times New Roman" pitchFamily="18" charset="0"/>
                <a:cs typeface="Times New Roman" pitchFamily="18" charset="0"/>
              </a:rPr>
              <a:t>предметно-развивающей среде</a:t>
            </a:r>
            <a:r>
              <a:rPr lang="ru-RU" sz="1400" dirty="0">
                <a:effectLst/>
                <a:latin typeface="Times New Roman" pitchFamily="18" charset="0"/>
                <a:cs typeface="Times New Roman" pitchFamily="18" charset="0"/>
              </a:rPr>
              <a:t>.</a:t>
            </a:r>
            <a:r>
              <a:rPr lang="ru-RU" sz="1400" i="1" dirty="0">
                <a:effectLst/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sz="1400" i="1" dirty="0" err="1">
                <a:effectLst/>
                <a:latin typeface="Times New Roman" pitchFamily="18" charset="0"/>
                <a:cs typeface="Times New Roman" pitchFamily="18" charset="0"/>
              </a:rPr>
              <a:t>Лэпбук</a:t>
            </a:r>
            <a:r>
              <a:rPr lang="ru-RU" sz="1400" i="1" dirty="0">
                <a:effectLst/>
                <a:latin typeface="Times New Roman" pitchFamily="18" charset="0"/>
                <a:cs typeface="Times New Roman" pitchFamily="18" charset="0"/>
              </a:rPr>
              <a:t>»</a:t>
            </a:r>
            <a:r>
              <a:rPr lang="ru-RU" sz="1400" dirty="0">
                <a:effectLst/>
                <a:latin typeface="Times New Roman" pitchFamily="18" charset="0"/>
                <a:cs typeface="Times New Roman" pitchFamily="18" charset="0"/>
              </a:rPr>
              <a:t>:</a:t>
            </a:r>
            <a:br>
              <a:rPr lang="ru-RU" sz="1400" dirty="0">
                <a:effectLst/>
                <a:latin typeface="Times New Roman" pitchFamily="18" charset="0"/>
                <a:cs typeface="Times New Roman" pitchFamily="18" charset="0"/>
              </a:rPr>
            </a:br>
            <a:r>
              <a:rPr lang="ru-RU" sz="1400" dirty="0">
                <a:effectLst/>
                <a:latin typeface="Times New Roman" pitchFamily="18" charset="0"/>
                <a:cs typeface="Times New Roman" pitchFamily="18" charset="0"/>
              </a:rPr>
              <a:t>-информативен;</a:t>
            </a:r>
            <a:br>
              <a:rPr lang="ru-RU" sz="1400" dirty="0">
                <a:effectLst/>
                <a:latin typeface="Times New Roman" pitchFamily="18" charset="0"/>
                <a:cs typeface="Times New Roman" pitchFamily="18" charset="0"/>
              </a:rPr>
            </a:br>
            <a:r>
              <a:rPr lang="ru-RU" sz="1400" u="sng" dirty="0">
                <a:effectLst/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1400" u="sng" dirty="0" err="1">
                <a:effectLst/>
                <a:latin typeface="Times New Roman" pitchFamily="18" charset="0"/>
                <a:cs typeface="Times New Roman" pitchFamily="18" charset="0"/>
              </a:rPr>
              <a:t>полифункционален</a:t>
            </a:r>
            <a:r>
              <a:rPr lang="ru-RU" sz="1400" dirty="0">
                <a:effectLst/>
                <a:latin typeface="Times New Roman" pitchFamily="18" charset="0"/>
                <a:cs typeface="Times New Roman" pitchFamily="18" charset="0"/>
              </a:rPr>
              <a:t>: способствует развитию творчества, воображения.</a:t>
            </a:r>
            <a:br>
              <a:rPr lang="ru-RU" sz="1400" dirty="0">
                <a:effectLst/>
                <a:latin typeface="Times New Roman" pitchFamily="18" charset="0"/>
                <a:cs typeface="Times New Roman" pitchFamily="18" charset="0"/>
              </a:rPr>
            </a:br>
            <a:r>
              <a:rPr lang="ru-RU" sz="1400" dirty="0">
                <a:effectLst/>
                <a:latin typeface="Times New Roman" pitchFamily="18" charset="0"/>
                <a:cs typeface="Times New Roman" pitchFamily="18" charset="0"/>
              </a:rPr>
              <a:t>-пригоден к использованию одновременно группой детей </a:t>
            </a:r>
            <a:r>
              <a:rPr lang="ru-RU" sz="1400" i="1" dirty="0">
                <a:effectLst/>
                <a:latin typeface="Times New Roman" pitchFamily="18" charset="0"/>
                <a:cs typeface="Times New Roman" pitchFamily="18" charset="0"/>
              </a:rPr>
              <a:t>(в том числе с участием взрослого как играющего партнера)</a:t>
            </a:r>
            <a:r>
              <a:rPr lang="ru-RU" sz="1400" dirty="0">
                <a:effectLst/>
                <a:latin typeface="Times New Roman" pitchFamily="18" charset="0"/>
                <a:cs typeface="Times New Roman" pitchFamily="18" charset="0"/>
              </a:rPr>
              <a:t>;</a:t>
            </a:r>
            <a:br>
              <a:rPr lang="ru-RU" sz="1400" dirty="0">
                <a:effectLst/>
                <a:latin typeface="Times New Roman" pitchFamily="18" charset="0"/>
                <a:cs typeface="Times New Roman" pitchFamily="18" charset="0"/>
              </a:rPr>
            </a:br>
            <a:r>
              <a:rPr lang="ru-RU" sz="1400" dirty="0">
                <a:effectLst/>
                <a:latin typeface="Times New Roman" pitchFamily="18" charset="0"/>
                <a:cs typeface="Times New Roman" pitchFamily="18" charset="0"/>
              </a:rPr>
              <a:t>-обладает дидактическими свойствами. Несет в себе способы ознакомления с цветом, формой и т. д. ;</a:t>
            </a:r>
            <a:br>
              <a:rPr lang="ru-RU" sz="1400" dirty="0">
                <a:effectLst/>
                <a:latin typeface="Times New Roman" pitchFamily="18" charset="0"/>
                <a:cs typeface="Times New Roman" pitchFamily="18" charset="0"/>
              </a:rPr>
            </a:br>
            <a:r>
              <a:rPr lang="ru-RU" sz="1400" dirty="0">
                <a:effectLst/>
                <a:latin typeface="Times New Roman" pitchFamily="18" charset="0"/>
                <a:cs typeface="Times New Roman" pitchFamily="18" charset="0"/>
              </a:rPr>
              <a:t>-является средством художественно-эстетического развития ребенка, приобщает его к миру искусства;</a:t>
            </a:r>
            <a:br>
              <a:rPr lang="ru-RU" sz="1400" dirty="0">
                <a:effectLst/>
                <a:latin typeface="Times New Roman" pitchFamily="18" charset="0"/>
                <a:cs typeface="Times New Roman" pitchFamily="18" charset="0"/>
              </a:rPr>
            </a:br>
            <a:r>
              <a:rPr lang="ru-RU" sz="1400" dirty="0">
                <a:effectLst/>
                <a:latin typeface="Times New Roman" pitchFamily="18" charset="0"/>
                <a:cs typeface="Times New Roman" pitchFamily="18" charset="0"/>
              </a:rPr>
              <a:t>-вариативной </a:t>
            </a:r>
            <a:r>
              <a:rPr lang="ru-RU" sz="1400" i="1" dirty="0">
                <a:effectLst/>
                <a:latin typeface="Times New Roman" pitchFamily="18" charset="0"/>
                <a:cs typeface="Times New Roman" pitchFamily="18" charset="0"/>
              </a:rPr>
              <a:t>(есть несколько вариантов использования каждой его части)</a:t>
            </a:r>
            <a:r>
              <a:rPr lang="ru-RU" sz="1400" dirty="0">
                <a:effectLst/>
                <a:latin typeface="Times New Roman" pitchFamily="18" charset="0"/>
                <a:cs typeface="Times New Roman" pitchFamily="18" charset="0"/>
              </a:rPr>
              <a:t>;</a:t>
            </a:r>
            <a:br>
              <a:rPr lang="ru-RU" sz="1400" dirty="0">
                <a:effectLst/>
                <a:latin typeface="Times New Roman" pitchFamily="18" charset="0"/>
                <a:cs typeface="Times New Roman" pitchFamily="18" charset="0"/>
              </a:rPr>
            </a:br>
            <a:r>
              <a:rPr lang="ru-RU" sz="1400" dirty="0">
                <a:effectLst/>
                <a:latin typeface="Times New Roman" pitchFamily="18" charset="0"/>
                <a:cs typeface="Times New Roman" pitchFamily="18" charset="0"/>
              </a:rPr>
              <a:t>-его структура и содержание доступно детям дошкольного возраста;</a:t>
            </a:r>
            <a:br>
              <a:rPr lang="ru-RU" sz="1400" dirty="0">
                <a:effectLst/>
                <a:latin typeface="Times New Roman" pitchFamily="18" charset="0"/>
                <a:cs typeface="Times New Roman" pitchFamily="18" charset="0"/>
              </a:rPr>
            </a:br>
            <a:r>
              <a:rPr lang="ru-RU" sz="1400" dirty="0">
                <a:effectLst/>
                <a:latin typeface="Times New Roman" pitchFamily="18" charset="0"/>
                <a:cs typeface="Times New Roman" pitchFamily="18" charset="0"/>
              </a:rPr>
              <a:t>-обеспечивает игровую, познавательную, исследовательскую и творческую активность всех воспитанников.</a:t>
            </a:r>
            <a:br>
              <a:rPr lang="ru-RU" sz="1400" dirty="0">
                <a:effectLst/>
                <a:latin typeface="Times New Roman" pitchFamily="18" charset="0"/>
                <a:cs typeface="Times New Roman" pitchFamily="18" charset="0"/>
              </a:rPr>
            </a:b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sz="quarter" idx="13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836712"/>
            <a:ext cx="4464496" cy="3312368"/>
          </a:xfrm>
        </p:spPr>
      </p:pic>
    </p:spTree>
    <p:extLst>
      <p:ext uri="{BB962C8B-B14F-4D97-AF65-F5344CB8AC3E}">
        <p14:creationId xmlns:p14="http://schemas.microsoft.com/office/powerpoint/2010/main" val="13240534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764704"/>
            <a:ext cx="3816424" cy="4455368"/>
          </a:xfrm>
        </p:spPr>
        <p:txBody>
          <a:bodyPr/>
          <a:lstStyle/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Цель, созданных нами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лэпбуков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- использование регионального краеведческого компонента в образовательной деятельности детей, направленного на ознакомление детей с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особеностями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национальной культуры и быта своего народа, элементарными сведениями о своей малой Родине.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sz="quarter" idx="13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4008" y="980728"/>
            <a:ext cx="4176464" cy="3168352"/>
          </a:xfrm>
        </p:spPr>
      </p:pic>
    </p:spTree>
    <p:extLst>
      <p:ext uri="{BB962C8B-B14F-4D97-AF65-F5344CB8AC3E}">
        <p14:creationId xmlns:p14="http://schemas.microsoft.com/office/powerpoint/2010/main" val="22346893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404664"/>
            <a:ext cx="5544615" cy="1728192"/>
          </a:xfrm>
        </p:spPr>
        <p:txBody>
          <a:bodyPr/>
          <a:lstStyle/>
          <a:p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Целью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лэпбука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«Странички истории Белгородского края» является ознакомление детей с историей, традициями, костюмами земли белгородской. Подобраны задания для детей старшего возраста.</a:t>
            </a:r>
            <a:endParaRPr lang="ru-RU" sz="18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sz="quarter" idx="13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5776" y="2276872"/>
            <a:ext cx="6408712" cy="4392488"/>
          </a:xfrm>
        </p:spPr>
      </p:pic>
    </p:spTree>
    <p:extLst>
      <p:ext uri="{BB962C8B-B14F-4D97-AF65-F5344CB8AC3E}">
        <p14:creationId xmlns:p14="http://schemas.microsoft.com/office/powerpoint/2010/main" val="16916946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788024" y="692696"/>
            <a:ext cx="3517776" cy="2880320"/>
          </a:xfrm>
        </p:spPr>
        <p:txBody>
          <a:bodyPr/>
          <a:lstStyle/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Целью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лэпбука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«Русская изба» является ознакомление дошкольников с понятием «русская изба», её внутренним убранством. Дать представление о «мужском» и «женском труде». 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sz="quarter" idx="13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0824" y="2564904"/>
            <a:ext cx="4393183" cy="3816424"/>
          </a:xfrm>
        </p:spPr>
      </p:pic>
    </p:spTree>
    <p:extLst>
      <p:ext uri="{BB962C8B-B14F-4D97-AF65-F5344CB8AC3E}">
        <p14:creationId xmlns:p14="http://schemas.microsoft.com/office/powerpoint/2010/main" val="37300325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9" y="404664"/>
            <a:ext cx="4032448" cy="2016224"/>
          </a:xfrm>
        </p:spPr>
        <p:txBody>
          <a:bodyPr/>
          <a:lstStyle/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Этот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лэпбук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предназначен для взрослых. В нём представлена наглядная информация, для знакомства детей с конкретным праздником. Родители могут вместе с </a:t>
            </a:r>
            <a:r>
              <a:rPr lang="ru-RU" sz="2000" smtClean="0">
                <a:latin typeface="Times New Roman" pitchFamily="18" charset="0"/>
                <a:cs typeface="Times New Roman" pitchFamily="18" charset="0"/>
              </a:rPr>
              <a:t>детьми отравится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в большое пасхальное путешествие, где можно узнать как отмечают праздник Пасхи в разных странах мира. 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sz="quarter" idx="13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27984" y="1916832"/>
            <a:ext cx="4536504" cy="3699941"/>
          </a:xfrm>
        </p:spPr>
      </p:pic>
    </p:spTree>
    <p:extLst>
      <p:ext uri="{BB962C8B-B14F-4D97-AF65-F5344CB8AC3E}">
        <p14:creationId xmlns:p14="http://schemas.microsoft.com/office/powerpoint/2010/main" val="7867783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707904" y="404664"/>
            <a:ext cx="5184576" cy="5110504"/>
          </a:xfrm>
        </p:spPr>
        <p:txBody>
          <a:bodyPr/>
          <a:lstStyle/>
          <a:p>
            <a:r>
              <a:rPr lang="ru-RU" sz="1400" dirty="0">
                <a:effectLst/>
                <a:latin typeface="Times New Roman" pitchFamily="18" charset="0"/>
                <a:cs typeface="Times New Roman" pitchFamily="18" charset="0"/>
              </a:rPr>
              <a:t>Результаты использования </a:t>
            </a:r>
            <a:r>
              <a:rPr lang="ru-RU" sz="1400" i="1" dirty="0">
                <a:effectLst/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sz="1400" i="1" dirty="0" err="1">
                <a:effectLst/>
                <a:latin typeface="Times New Roman" pitchFamily="18" charset="0"/>
                <a:cs typeface="Times New Roman" pitchFamily="18" charset="0"/>
              </a:rPr>
              <a:t>лэпбука</a:t>
            </a:r>
            <a:r>
              <a:rPr lang="ru-RU" sz="1400" i="1" dirty="0">
                <a:effectLst/>
                <a:latin typeface="Times New Roman" pitchFamily="18" charset="0"/>
                <a:cs typeface="Times New Roman" pitchFamily="18" charset="0"/>
              </a:rPr>
              <a:t>»</a:t>
            </a:r>
            <a:r>
              <a:rPr lang="ru-RU" sz="1400" dirty="0">
                <a:effectLst/>
                <a:latin typeface="Times New Roman" pitchFamily="18" charset="0"/>
                <a:cs typeface="Times New Roman" pitchFamily="18" charset="0"/>
              </a:rPr>
              <a:t> в совместной деятельности.</a:t>
            </a:r>
            <a:br>
              <a:rPr lang="ru-RU" sz="1400" dirty="0">
                <a:effectLst/>
                <a:latin typeface="Times New Roman" pitchFamily="18" charset="0"/>
                <a:cs typeface="Times New Roman" pitchFamily="18" charset="0"/>
              </a:rPr>
            </a:br>
            <a:r>
              <a:rPr lang="ru-RU" sz="1400" dirty="0">
                <a:effectLst/>
                <a:latin typeface="Times New Roman" pitchFamily="18" charset="0"/>
                <a:cs typeface="Times New Roman" pitchFamily="18" charset="0"/>
              </a:rPr>
              <a:t>1. Он помогает ребенку по своему желанию организовать информацию по изучаемой теме и лучше понять и запомнить материал </a:t>
            </a:r>
            <a:r>
              <a:rPr lang="ru-RU" sz="1400" i="1" dirty="0">
                <a:effectLst/>
                <a:latin typeface="Times New Roman" pitchFamily="18" charset="0"/>
                <a:cs typeface="Times New Roman" pitchFamily="18" charset="0"/>
              </a:rPr>
              <a:t>(особенно учитывая, что у дошкольников наглядно-образное мышление)</a:t>
            </a:r>
            <a:r>
              <a:rPr lang="ru-RU" sz="1400" dirty="0">
                <a:effectLst/>
                <a:latin typeface="Times New Roman" pitchFamily="18" charset="0"/>
                <a:cs typeface="Times New Roman" pitchFamily="18" charset="0"/>
              </a:rPr>
              <a:t>. Наблюдения показывают, что и взрослым такая форма обучения тоже понравится.</a:t>
            </a:r>
            <a:br>
              <a:rPr lang="ru-RU" sz="1400" dirty="0">
                <a:effectLst/>
                <a:latin typeface="Times New Roman" pitchFamily="18" charset="0"/>
                <a:cs typeface="Times New Roman" pitchFamily="18" charset="0"/>
              </a:rPr>
            </a:br>
            <a:r>
              <a:rPr lang="ru-RU" sz="1400" dirty="0">
                <a:effectLst/>
                <a:latin typeface="Times New Roman" pitchFamily="18" charset="0"/>
                <a:cs typeface="Times New Roman" pitchFamily="18" charset="0"/>
              </a:rPr>
              <a:t>2. Это отличный способ для повторения пройденного. В любое удобное время ребенок просто открывает </a:t>
            </a:r>
            <a:r>
              <a:rPr lang="ru-RU" sz="1400" i="1" dirty="0">
                <a:effectLst/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sz="1400" i="1" dirty="0" err="1">
                <a:effectLst/>
                <a:latin typeface="Times New Roman" pitchFamily="18" charset="0"/>
                <a:cs typeface="Times New Roman" pitchFamily="18" charset="0"/>
              </a:rPr>
              <a:t>лэпбук</a:t>
            </a:r>
            <a:r>
              <a:rPr lang="ru-RU" sz="1400" i="1" dirty="0">
                <a:effectLst/>
                <a:latin typeface="Times New Roman" pitchFamily="18" charset="0"/>
                <a:cs typeface="Times New Roman" pitchFamily="18" charset="0"/>
              </a:rPr>
              <a:t>»</a:t>
            </a:r>
            <a:r>
              <a:rPr lang="ru-RU" sz="1400" dirty="0">
                <a:effectLst/>
                <a:latin typeface="Times New Roman" pitchFamily="18" charset="0"/>
                <a:cs typeface="Times New Roman" pitchFamily="18" charset="0"/>
              </a:rPr>
              <a:t> и с радостью повторяет пройденное, рассматривая сделанную вместе с воспитателем книжку.</a:t>
            </a:r>
            <a:br>
              <a:rPr lang="ru-RU" sz="1400" dirty="0">
                <a:effectLst/>
                <a:latin typeface="Times New Roman" pitchFamily="18" charset="0"/>
                <a:cs typeface="Times New Roman" pitchFamily="18" charset="0"/>
              </a:rPr>
            </a:br>
            <a:r>
              <a:rPr lang="ru-RU" sz="1400" dirty="0">
                <a:effectLst/>
                <a:latin typeface="Times New Roman" pitchFamily="18" charset="0"/>
                <a:cs typeface="Times New Roman" pitchFamily="18" charset="0"/>
              </a:rPr>
              <a:t>3. Ребенок дошкольного возраста научится самостоятельно собирать и организовывать информацию – хорошая подготовка к обучению в школе.</a:t>
            </a:r>
            <a:br>
              <a:rPr lang="ru-RU" sz="1400" dirty="0">
                <a:effectLst/>
                <a:latin typeface="Times New Roman" pitchFamily="18" charset="0"/>
                <a:cs typeface="Times New Roman" pitchFamily="18" charset="0"/>
              </a:rPr>
            </a:br>
            <a:r>
              <a:rPr lang="ru-RU" sz="1400" dirty="0">
                <a:effectLst/>
                <a:latin typeface="Times New Roman" pitchFamily="18" charset="0"/>
                <a:cs typeface="Times New Roman" pitchFamily="18" charset="0"/>
              </a:rPr>
              <a:t>4. </a:t>
            </a:r>
            <a:r>
              <a:rPr lang="ru-RU" sz="1400" i="1" dirty="0">
                <a:effectLst/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sz="1400" i="1" dirty="0" err="1">
                <a:effectLst/>
                <a:latin typeface="Times New Roman" pitchFamily="18" charset="0"/>
                <a:cs typeface="Times New Roman" pitchFamily="18" charset="0"/>
              </a:rPr>
              <a:t>Лэпбук</a:t>
            </a:r>
            <a:r>
              <a:rPr lang="ru-RU" sz="1400" i="1" dirty="0">
                <a:effectLst/>
                <a:latin typeface="Times New Roman" pitchFamily="18" charset="0"/>
                <a:cs typeface="Times New Roman" pitchFamily="18" charset="0"/>
              </a:rPr>
              <a:t>»</a:t>
            </a:r>
            <a:r>
              <a:rPr lang="ru-RU" sz="1400" dirty="0">
                <a:effectLst/>
                <a:latin typeface="Times New Roman" pitchFamily="18" charset="0"/>
                <a:cs typeface="Times New Roman" pitchFamily="18" charset="0"/>
              </a:rPr>
              <a:t> хорошо подходит для занятий в группах, где одновременно обучаются дети разных возрастов. Можно выбрать задания под силу каждому (для малышей – кармашки с карточками или фигурками животных, например, а старшим детям – задания, подразумевающие умение считать и читать и т. д.) и сделать такую коллективную книжку.</a:t>
            </a:r>
            <a:br>
              <a:rPr lang="ru-RU" sz="1400" dirty="0">
                <a:effectLst/>
                <a:latin typeface="Times New Roman" pitchFamily="18" charset="0"/>
                <a:cs typeface="Times New Roman" pitchFamily="18" charset="0"/>
              </a:rPr>
            </a:br>
            <a:r>
              <a:rPr lang="ru-RU" sz="1400" dirty="0">
                <a:effectLst/>
                <a:latin typeface="Times New Roman" pitchFamily="18" charset="0"/>
                <a:cs typeface="Times New Roman" pitchFamily="18" charset="0"/>
              </a:rPr>
              <a:t>5. Создание </a:t>
            </a:r>
            <a:r>
              <a:rPr lang="ru-RU" sz="1400" i="1" dirty="0">
                <a:effectLst/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sz="1400" i="1" dirty="0" err="1">
                <a:effectLst/>
                <a:latin typeface="Times New Roman" pitchFamily="18" charset="0"/>
                <a:cs typeface="Times New Roman" pitchFamily="18" charset="0"/>
              </a:rPr>
              <a:t>лэпбука</a:t>
            </a:r>
            <a:r>
              <a:rPr lang="ru-RU" sz="1400" i="1" dirty="0">
                <a:effectLst/>
                <a:latin typeface="Times New Roman" pitchFamily="18" charset="0"/>
                <a:cs typeface="Times New Roman" pitchFamily="18" charset="0"/>
              </a:rPr>
              <a:t>»</a:t>
            </a:r>
            <a:r>
              <a:rPr lang="ru-RU" sz="1400" dirty="0">
                <a:effectLst/>
                <a:latin typeface="Times New Roman" pitchFamily="18" charset="0"/>
                <a:cs typeface="Times New Roman" pitchFamily="18" charset="0"/>
              </a:rPr>
              <a:t> является одним из видов совместной деятельности взрослого и детей. А может быть еще и формой представления итогов проекта или тематической недели</a:t>
            </a:r>
            <a:br>
              <a:rPr lang="ru-RU" sz="1400" dirty="0">
                <a:effectLst/>
                <a:latin typeface="Times New Roman" pitchFamily="18" charset="0"/>
                <a:cs typeface="Times New Roman" pitchFamily="18" charset="0"/>
              </a:rPr>
            </a:b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sz="quarter" idx="13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476672"/>
            <a:ext cx="3672408" cy="2448272"/>
          </a:xfrm>
        </p:spPr>
      </p:pic>
    </p:spTree>
    <p:extLst>
      <p:ext uri="{BB962C8B-B14F-4D97-AF65-F5344CB8AC3E}">
        <p14:creationId xmlns:p14="http://schemas.microsoft.com/office/powerpoint/2010/main" val="29993481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3569" y="980728"/>
            <a:ext cx="3456383" cy="4534440"/>
          </a:xfrm>
        </p:spPr>
        <p:txBody>
          <a:bodyPr/>
          <a:lstStyle/>
          <a:p>
            <a:pPr algn="l"/>
            <a:r>
              <a:rPr lang="ru-RU" sz="2000" dirty="0">
                <a:effectLst/>
                <a:latin typeface="Times New Roman" pitchFamily="18" charset="0"/>
                <a:cs typeface="Times New Roman" pitchFamily="18" charset="0"/>
              </a:rPr>
              <a:t>Результаты использования </a:t>
            </a:r>
            <a:r>
              <a:rPr lang="ru-RU" sz="2000" i="1" dirty="0">
                <a:effectLst/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sz="2000" i="1" dirty="0" err="1">
                <a:effectLst/>
                <a:latin typeface="Times New Roman" pitchFamily="18" charset="0"/>
                <a:cs typeface="Times New Roman" pitchFamily="18" charset="0"/>
              </a:rPr>
              <a:t>лэпбука</a:t>
            </a:r>
            <a:r>
              <a:rPr lang="ru-RU" sz="2000" i="1" dirty="0">
                <a:effectLst/>
                <a:latin typeface="Times New Roman" pitchFamily="18" charset="0"/>
                <a:cs typeface="Times New Roman" pitchFamily="18" charset="0"/>
              </a:rPr>
              <a:t>»</a:t>
            </a:r>
            <a:r>
              <a:rPr lang="ru-RU" sz="2000" dirty="0">
                <a:effectLst/>
                <a:latin typeface="Times New Roman" pitchFamily="18" charset="0"/>
                <a:cs typeface="Times New Roman" pitchFamily="18" charset="0"/>
              </a:rPr>
              <a:t>:</a:t>
            </a:r>
            <a:br>
              <a:rPr lang="ru-RU" sz="2000" dirty="0">
                <a:effectLst/>
                <a:latin typeface="Times New Roman" pitchFamily="18" charset="0"/>
                <a:cs typeface="Times New Roman" pitchFamily="18" charset="0"/>
              </a:rPr>
            </a:br>
            <a:r>
              <a:rPr lang="ru-RU" sz="2000" dirty="0">
                <a:effectLst/>
                <a:latin typeface="Times New Roman" pitchFamily="18" charset="0"/>
                <a:cs typeface="Times New Roman" pitchFamily="18" charset="0"/>
              </a:rPr>
              <a:t>-развитие пальчиковой гимнастики;</a:t>
            </a:r>
            <a:br>
              <a:rPr lang="ru-RU" sz="2000" dirty="0">
                <a:effectLst/>
                <a:latin typeface="Times New Roman" pitchFamily="18" charset="0"/>
                <a:cs typeface="Times New Roman" pitchFamily="18" charset="0"/>
              </a:rPr>
            </a:br>
            <a:r>
              <a:rPr lang="ru-RU" sz="2000" dirty="0">
                <a:effectLst/>
                <a:latin typeface="Times New Roman" pitchFamily="18" charset="0"/>
                <a:cs typeface="Times New Roman" pitchFamily="18" charset="0"/>
              </a:rPr>
              <a:t>-проявление повышенного интереса к содержанию;</a:t>
            </a:r>
            <a:br>
              <a:rPr lang="ru-RU" sz="2000" dirty="0">
                <a:effectLst/>
                <a:latin typeface="Times New Roman" pitchFamily="18" charset="0"/>
                <a:cs typeface="Times New Roman" pitchFamily="18" charset="0"/>
              </a:rPr>
            </a:br>
            <a:r>
              <a:rPr lang="ru-RU" sz="2000" dirty="0">
                <a:effectLst/>
                <a:latin typeface="Times New Roman" pitchFamily="18" charset="0"/>
                <a:cs typeface="Times New Roman" pitchFamily="18" charset="0"/>
              </a:rPr>
              <a:t>-проявление самостоятельности при работе с </a:t>
            </a:r>
            <a:r>
              <a:rPr lang="ru-RU" sz="2000" i="1" dirty="0">
                <a:effectLst/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sz="2000" i="1" dirty="0" err="1">
                <a:effectLst/>
                <a:latin typeface="Times New Roman" pitchFamily="18" charset="0"/>
                <a:cs typeface="Times New Roman" pitchFamily="18" charset="0"/>
              </a:rPr>
              <a:t>лэбуком</a:t>
            </a:r>
            <a:r>
              <a:rPr lang="ru-RU" sz="2000" i="1" dirty="0">
                <a:effectLst/>
                <a:latin typeface="Times New Roman" pitchFamily="18" charset="0"/>
                <a:cs typeface="Times New Roman" pitchFamily="18" charset="0"/>
              </a:rPr>
              <a:t>»</a:t>
            </a:r>
            <a:r>
              <a:rPr lang="ru-RU" sz="2000" dirty="0">
                <a:effectLst/>
                <a:latin typeface="Times New Roman" pitchFamily="18" charset="0"/>
                <a:cs typeface="Times New Roman" pitchFamily="18" charset="0"/>
              </a:rPr>
              <a:t>;</a:t>
            </a:r>
            <a:br>
              <a:rPr lang="ru-RU" sz="2000" dirty="0">
                <a:effectLst/>
                <a:latin typeface="Times New Roman" pitchFamily="18" charset="0"/>
                <a:cs typeface="Times New Roman" pitchFamily="18" charset="0"/>
              </a:rPr>
            </a:br>
            <a:r>
              <a:rPr lang="ru-RU" sz="2000" dirty="0">
                <a:effectLst/>
                <a:latin typeface="Times New Roman" pitchFamily="18" charset="0"/>
                <a:cs typeface="Times New Roman" pitchFamily="18" charset="0"/>
              </a:rPr>
              <a:t>-проявление интереса со стороны родителей.</a:t>
            </a:r>
            <a:br>
              <a:rPr lang="ru-RU" sz="2000" dirty="0">
                <a:effectLst/>
                <a:latin typeface="Times New Roman" pitchFamily="18" charset="0"/>
                <a:cs typeface="Times New Roman" pitchFamily="18" charset="0"/>
              </a:rPr>
            </a:b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sz="quarter" idx="13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11960" y="1314748"/>
            <a:ext cx="4752653" cy="3122364"/>
          </a:xfrm>
        </p:spPr>
      </p:pic>
    </p:spTree>
    <p:extLst>
      <p:ext uri="{BB962C8B-B14F-4D97-AF65-F5344CB8AC3E}">
        <p14:creationId xmlns:p14="http://schemas.microsoft.com/office/powerpoint/2010/main" val="28871972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1" y="3068960"/>
            <a:ext cx="3888431" cy="2446208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sz="quarter" idx="13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665361"/>
            <a:ext cx="4392613" cy="2640682"/>
          </a:xfrm>
        </p:spPr>
      </p:pic>
      <p:pic>
        <p:nvPicPr>
          <p:cNvPr id="1026" name="Picture 2" descr="C:\Documents and Settings\User\Рабочий стол\в лэпбук\20180409_131218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3068960"/>
            <a:ext cx="4248472" cy="35269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759615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3289" y="2276872"/>
            <a:ext cx="6512511" cy="1440160"/>
          </a:xfrm>
        </p:spPr>
        <p:txBody>
          <a:bodyPr/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Спасибо за внимание!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56213361"/>
      </p:ext>
    </p:extLst>
  </p:cSld>
  <p:clrMapOvr>
    <a:masterClrMapping/>
  </p:clrMapOvr>
</p:sld>
</file>

<file path=ppt/theme/theme1.xml><?xml version="1.0" encoding="utf-8"?>
<a:theme xmlns:a="http://schemas.openxmlformats.org/drawingml/2006/main" name="Воздушный поток">
  <a:themeElements>
    <a:clrScheme name="Воздушный поток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Воздушный поток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Воздушный поток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181</TotalTime>
  <Words>167</Words>
  <Application>Microsoft Office PowerPoint</Application>
  <PresentationFormat>Экран (4:3)</PresentationFormat>
  <Paragraphs>14</Paragraphs>
  <Slides>11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2" baseType="lpstr">
      <vt:lpstr>Воздушный поток</vt:lpstr>
      <vt:lpstr>Использование  лэпбуков в образовательной деятельности по ознакомлению с историей белгородчины.</vt:lpstr>
      <vt:lpstr>«Лэпбук» (lapbook, или как его еще называют тематическая папка, - это самодельная интерактивня папка с кармашками, дверками, окошками, подвижными деталями, которые ребенок может доставать, перекладывать, складывать по своему усмотрению. В ней собирается материал по какой-то определенной теме. При этом «лэпбук» - это не просто поделка. Это наглядно-практический метод обучения, заключительный этап самостоятельной исследовательской работы, которую ребенок проделал в ходе изучения данной темы. Чтобы заполнить эту папку, малышу нужно будет выполнить определенные задания, провести наблюдения, изучить представленный материал. </vt:lpstr>
      <vt:lpstr>«Лэпбук» отвечает всем требованиям ФГОС ДО к предметно-развивающей среде.«Лэпбук»: -информативен; - полифункционален: способствует развитию творчества, воображения. -пригоден к использованию одновременно группой детей (в том числе с участием взрослого как играющего партнера); -обладает дидактическими свойствами. Несет в себе способы ознакомления с цветом, формой и т. д. ; -является средством художественно-эстетического развития ребенка, приобщает его к миру искусства; -вариативной (есть несколько вариантов использования каждой его части); -его структура и содержание доступно детям дошкольного возраста; -обеспечивает игровую, познавательную, исследовательскую и творческую активность всех воспитанников. </vt:lpstr>
      <vt:lpstr>Цель, созданных нами лэпбуков - использование регионального краеведческого компонента в образовательной деятельности детей, направленного на ознакомление детей с особеностями национальной культуры и быта своего народа, элементарными сведениями о своей малой Родине.</vt:lpstr>
      <vt:lpstr>Целью лэпбука «Странички истории Белгородского края» является ознакомление детей с историей, традициями, костюмами земли белгородской. Подобраны задания для детей старшего возраста.</vt:lpstr>
      <vt:lpstr>Целью лэпбука «Русская изба» является ознакомление дошкольников с понятием «русская изба», её внутренним убранством. Дать представление о «мужском» и «женском труде». </vt:lpstr>
      <vt:lpstr>Этот лэпбук предназначен для взрослых. В нём представлена наглядная информация, для знакомства детей с конкретным праздником. Родители могут вместе с детьми отравится в большое пасхальное путешествие, где можно узнать как отмечают праздник Пасхи в разных странах мира. </vt:lpstr>
      <vt:lpstr>Результаты использования «лэпбука» в совместной деятельности. 1. Он помогает ребенку по своему желанию организовать информацию по изучаемой теме и лучше понять и запомнить материал (особенно учитывая, что у дошкольников наглядно-образное мышление). Наблюдения показывают, что и взрослым такая форма обучения тоже понравится. 2. Это отличный способ для повторения пройденного. В любое удобное время ребенок просто открывает «лэпбук» и с радостью повторяет пройденное, рассматривая сделанную вместе с воспитателем книжку. 3. Ребенок дошкольного возраста научится самостоятельно собирать и организовывать информацию – хорошая подготовка к обучению в школе. 4. «Лэпбук» хорошо подходит для занятий в группах, где одновременно обучаются дети разных возрастов. Можно выбрать задания под силу каждому (для малышей – кармашки с карточками или фигурками животных, например, а старшим детям – задания, подразумевающие умение считать и читать и т. д.) и сделать такую коллективную книжку. 5. Создание «лэпбука» является одним из видов совместной деятельности взрослого и детей. А может быть еще и формой представления итогов проекта или тематической недели </vt:lpstr>
      <vt:lpstr>Результаты использования «лэпбука»: -развитие пальчиковой гимнастики; -проявление повышенного интереса к содержанию; -проявление самостоятельности при работе с «лэбуком»; -проявление интереса со стороны родителей. </vt:lpstr>
      <vt:lpstr>Презентация PowerPoint</vt:lpstr>
      <vt:lpstr>Спасибо за внимание!</vt:lpstr>
    </vt:vector>
  </TitlesOfParts>
  <Company>SPecialiST RePack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user</cp:lastModifiedBy>
  <cp:revision>13</cp:revision>
  <dcterms:created xsi:type="dcterms:W3CDTF">2018-03-26T11:25:32Z</dcterms:created>
  <dcterms:modified xsi:type="dcterms:W3CDTF">2001-12-31T20:12:44Z</dcterms:modified>
</cp:coreProperties>
</file>